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329" r:id="rId7"/>
    <p:sldId id="261" r:id="rId8"/>
    <p:sldId id="262" r:id="rId9"/>
    <p:sldId id="315" r:id="rId10"/>
    <p:sldId id="263" r:id="rId11"/>
    <p:sldId id="264" r:id="rId12"/>
    <p:sldId id="265" r:id="rId13"/>
    <p:sldId id="313" r:id="rId14"/>
    <p:sldId id="316" r:id="rId15"/>
    <p:sldId id="296" r:id="rId16"/>
    <p:sldId id="297" r:id="rId17"/>
    <p:sldId id="298" r:id="rId18"/>
    <p:sldId id="267" r:id="rId19"/>
    <p:sldId id="268" r:id="rId20"/>
    <p:sldId id="269" r:id="rId21"/>
    <p:sldId id="270" r:id="rId22"/>
    <p:sldId id="271" r:id="rId23"/>
    <p:sldId id="318" r:id="rId24"/>
    <p:sldId id="319" r:id="rId25"/>
    <p:sldId id="320" r:id="rId26"/>
    <p:sldId id="321" r:id="rId27"/>
    <p:sldId id="322" r:id="rId28"/>
    <p:sldId id="323" r:id="rId29"/>
    <p:sldId id="326" r:id="rId30"/>
    <p:sldId id="324" r:id="rId31"/>
    <p:sldId id="325" r:id="rId32"/>
    <p:sldId id="277" r:id="rId33"/>
    <p:sldId id="317" r:id="rId34"/>
    <p:sldId id="273" r:id="rId35"/>
    <p:sldId id="278" r:id="rId36"/>
    <p:sldId id="279" r:id="rId37"/>
    <p:sldId id="284" r:id="rId38"/>
    <p:sldId id="280" r:id="rId39"/>
    <p:sldId id="285" r:id="rId40"/>
    <p:sldId id="281" r:id="rId41"/>
    <p:sldId id="282" r:id="rId42"/>
    <p:sldId id="290" r:id="rId43"/>
    <p:sldId id="294" r:id="rId44"/>
    <p:sldId id="291" r:id="rId45"/>
    <p:sldId id="29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>
        <p:scale>
          <a:sx n="90" d="100"/>
          <a:sy n="90" d="100"/>
        </p:scale>
        <p:origin x="-1282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3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5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6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5844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5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29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26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59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8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1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7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4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2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5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7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7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0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EB3892-5567-4D6D-A088-88D6BA57B77C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5BEF9-D6FC-4588-A54E-8C480060A7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397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научного познания в биологии.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52863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Моделирование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имитирование процессов, недоступных для непосредственного наблюдения или экспериментального воспроизведения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Mетод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котором создается некий образ объекта, модель, с помощью которой ученые получают необходимые сведения об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объекте.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правило изучаются явления которые нельзя воспроизвести экспериментально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411661"/>
            <a:ext cx="2366954" cy="244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264317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454529"/>
            <a:ext cx="3232142" cy="240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Моделирование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186502" cy="4525963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Например: последствия атомной войны или последствия строительства плотины и водохранилища в данной местности, модель динамики численности хищник-жертва (математическая модель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Лотки-Вольтерры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). При установлении структуры молекулы ДНК Джеймс Уотсон и Френсис Крик создали из пластмассовых элементов модель – двойную спираль ДНК, отвечающую данным рентгенологических и биохимических исследований. Эта модель вполне удовлетворяла требованиям, предъявляемым к ДНК.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604835\Pictures\Биология-Учебных-Пособий-Модель-Структуры-ДНК-ДНК-Оборудование-Школы-Обучения-малыша-Биологическое-Обучения-Подар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000240"/>
            <a:ext cx="2500298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Инструментальные (специальные)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Микроскопия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световая и электронная.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604835\Pictures\Micromed_1_1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2000264" cy="3000372"/>
          </a:xfrm>
          <a:prstGeom prst="rect">
            <a:avLst/>
          </a:prstGeom>
          <a:noFill/>
        </p:spPr>
      </p:pic>
      <p:pic>
        <p:nvPicPr>
          <p:cNvPr id="1027" name="Picture 3" descr="C:\Users\604835\Pictures\image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500306"/>
            <a:ext cx="2257409" cy="2981325"/>
          </a:xfrm>
          <a:prstGeom prst="rect">
            <a:avLst/>
          </a:prstGeom>
          <a:noFill/>
        </p:spPr>
      </p:pic>
      <p:pic>
        <p:nvPicPr>
          <p:cNvPr id="1028" name="Picture 4" descr="C:\Users\604835\Pictures\cell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357430"/>
            <a:ext cx="1785950" cy="3000396"/>
          </a:xfrm>
          <a:prstGeom prst="rect">
            <a:avLst/>
          </a:prstGeom>
          <a:noFill/>
        </p:spPr>
      </p:pic>
      <p:pic>
        <p:nvPicPr>
          <p:cNvPr id="1029" name="Picture 5" descr="C:\Users\604835\Pictures\c76612dbfc81891b71c4864e403879b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00306"/>
            <a:ext cx="192882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Инструментальные методы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Центрифугирование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разрушенные клетки помещают в центрифугу — прибор, в котором пробирки с клеточным материалом вращаются на очень высокой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скорости.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604835\Pictures\cra_1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643314"/>
            <a:ext cx="37147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5043494" cy="591187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клеточные структуры имеют различные массу, размеры и плотность, поэтому под действием центробежной силы в растворах определенных веществ (например,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сахарозы)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они оседают с разной скоростью и останавливаются в определенном слое жидкости, что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дает возможность отделить одни частицы от других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Таким методом отделяют митохондрии, рибосомы и другие органоиды клетки.</a:t>
            </a:r>
          </a:p>
        </p:txBody>
      </p:sp>
      <p:pic>
        <p:nvPicPr>
          <p:cNvPr id="5" name="Picture 2" descr="C:\Users\604835\Pictures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28"/>
            <a:ext cx="3071833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меченых атомов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Метод основан на применении радиоактивных индикаторов.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сущность заключается в том, что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радиоактивные изотопы, добавленные к неактивным атомам, как бы метят их, позволяя следить за ходом течения различных процессов, в которых участвуют эти атомы.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определенные промежутки времени с помощью специальных приборов наблюдают за распределением радиоактивного изотопа в тканях организма.</a:t>
            </a:r>
            <a:r>
              <a:rPr lang="ru-RU" sz="2400" dirty="0" smtClean="0"/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меченых атомов позволяет биологам и медикам изучить физиологические процессы в условиях эксперимента.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604835\Pictures\Fotolia_41131687_Subscription_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4714908" cy="4214842"/>
          </a:xfrm>
          <a:prstGeom prst="rect">
            <a:avLst/>
          </a:prstGeom>
          <a:noFill/>
        </p:spPr>
      </p:pic>
      <p:pic>
        <p:nvPicPr>
          <p:cNvPr id="1027" name="Picture 3" descr="C:\Users\604835\Pictures\w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00306"/>
            <a:ext cx="3524250" cy="40719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8529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Позитронно-эмиссионная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томография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радиоактивного изотопа в тканях организма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8737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Авторадиография-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распределения радиоактивных веществ в исследуемом объекте наложением на объект чувствительной к радиоактивным излучениям фотоэмульсии. Содержащиеся в объекте радиоактивные вещества как бы сами себя фотографируют (отсюда и название). Методом А. широко пользуются в физике и технике, в биологии и медицине — всюду, где применяются изотопные индикаторы.</a:t>
            </a:r>
          </a:p>
        </p:txBody>
      </p:sp>
      <p:pic>
        <p:nvPicPr>
          <p:cNvPr id="2051" name="Picture 3" descr="C:\Users\604835\Pictures\pe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1428728"/>
            <a:ext cx="315754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71480"/>
            <a:ext cx="6172200" cy="2286016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генетики человека.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Генеалогический метод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составление родословных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составления родословной проводится её анализ с целью установления характера наследования изучаемого признака</a:t>
            </a:r>
          </a:p>
        </p:txBody>
      </p:sp>
      <p:pic>
        <p:nvPicPr>
          <p:cNvPr id="3074" name="Picture 2" descr="C:\Users\604835\Pictures\imgpreview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876"/>
            <a:ext cx="500066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Научный метод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способы, которые используются при построении системы научных знаний в ходе научного исследования.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Общие и специальные методы.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Общие: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Эмпирические: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Теоретические :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Комплексные: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Близнецовый метод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715008" cy="4911741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Чаще используют монозиготных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однояйцевых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близнецов. Наблюдения 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ними дают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 для выяснения роли: 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наследственности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(нарушение внутриутробного развития)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развитии признаков. Причём под внешней средой понимают не только физические факторы, но и социальные условия.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Благодаря близнецовому методу, была выяснена наследственная предрасположенность к шизофрении, эпилепсии, сахарному диабету.</a:t>
            </a:r>
          </a:p>
          <a:p>
            <a:endParaRPr lang="ru-RU" sz="2400" dirty="0"/>
          </a:p>
        </p:txBody>
      </p:sp>
      <p:pic>
        <p:nvPicPr>
          <p:cNvPr id="4098" name="Picture 2" descr="C:\Users\604835\Pictures\144087264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00174"/>
            <a:ext cx="335758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Цитогенетический (цитологический) метод 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основан на исследовании строения клетки и ее структур( хромосом) под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микроскопом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Выявляются хромосомные и геномные нарушения</a:t>
            </a:r>
          </a:p>
        </p:txBody>
      </p:sp>
      <p:pic>
        <p:nvPicPr>
          <p:cNvPr id="5122" name="Picture 2" descr="C:\Users\604835\Pictures\5258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714752"/>
            <a:ext cx="2928958" cy="2809880"/>
          </a:xfrm>
          <a:prstGeom prst="rect">
            <a:avLst/>
          </a:prstGeom>
          <a:noFill/>
        </p:spPr>
      </p:pic>
      <p:pic>
        <p:nvPicPr>
          <p:cNvPr id="5123" name="Picture 3" descr="C:\Users\604835\Pictures\image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2857520" cy="2714644"/>
          </a:xfrm>
          <a:prstGeom prst="rect">
            <a:avLst/>
          </a:prstGeom>
          <a:noFill/>
        </p:spPr>
      </p:pic>
      <p:pic>
        <p:nvPicPr>
          <p:cNvPr id="5124" name="Picture 4" descr="C:\Users\604835\Pictures\799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876"/>
            <a:ext cx="2357422" cy="3019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Биохимический метод 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химических процессов, происходящих в организме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позволяет обнаружить нарушения в обмене веществ, вызванные изменением генов и, как следствие изменение активности различных ферментов.</a:t>
            </a:r>
          </a:p>
        </p:txBody>
      </p:sp>
      <p:pic>
        <p:nvPicPr>
          <p:cNvPr id="2050" name="Picture 2" descr="C:\Users\604835\Pictures\analiz-kro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714752"/>
            <a:ext cx="3810532" cy="2095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Методы селекции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Гибридизация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7467600" cy="35004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Неродственная (аутбридинг)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 животных скрещивание отдаленных пород, отличающихся контрастными признаками, для получения гетерозиготных популяций и проявления гетерозиса. Получается бесплодное потомство. У растений внутривидовое, межвидовое, межродовое скрещивание, ведущее к гетерозису, для получения гетерозиготных популяций, а также высокой продуктивности.</a:t>
            </a:r>
          </a:p>
          <a:p>
            <a:endParaRPr lang="ru-RU" dirty="0"/>
          </a:p>
        </p:txBody>
      </p:sp>
      <p:pic>
        <p:nvPicPr>
          <p:cNvPr id="4098" name="Picture 2" descr="C:\Users\604835\Pictures\524ba3434f0050593230befe963550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429132"/>
            <a:ext cx="4762500" cy="2285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Близкородственная (инбридинг)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 животных проводят скрещивание между близкими родственниками для получения гомозиготных (чистых) линий с желательными признаками.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 растений: самоопыление у перекрестноопыляющихся растений путем искусственного воздействия для получения гомозиготных (чистых) линий </a:t>
            </a:r>
          </a:p>
          <a:p>
            <a:endParaRPr lang="ru-RU" dirty="0"/>
          </a:p>
        </p:txBody>
      </p:sp>
      <p:pic>
        <p:nvPicPr>
          <p:cNvPr id="3074" name="Picture 2" descr="C:\Users\604835\Pictures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00438"/>
            <a:ext cx="4064000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Отбор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Массовый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 животных не применяется.                    У растений применяется в отношении перекрестноопыляющихся растений.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 животных применяется жесткий индивидуальный отбор по хозяйственно ценным признакам, выносливости, экстерьеру.  У растений применяется в отношении самоопыляющихся растений, выделяются чистые линии – потомство одной самоопыляющейся особи. </a:t>
            </a:r>
          </a:p>
          <a:p>
            <a:endParaRPr lang="ru-RU" dirty="0"/>
          </a:p>
        </p:txBody>
      </p:sp>
      <p:pic>
        <p:nvPicPr>
          <p:cNvPr id="5122" name="Picture 2" descr="C:\Users\604835\Pictures\3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4143404" cy="1547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мутагенез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Осуществляется путём применения ионизирующих излучений и химических мутагенов, которые значительно увеличивают число мутаций.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учёные пытаются получить организмы с новыми полезными свойствами.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ПОЛИПЛОИДИЯ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Увеличение числа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наборов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хромосом в клетках организма, кратное гаплоидному.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Полиплоидия может возникнуть при нерасхождении хромосом в мейозе. В этом случае половая клетка получает полный (нередуцированный) набор хромосом соматической клетки (2n). При слиянии такой гаметы с нормальной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образуется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триплоидная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зигота (3n), из которой развивается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триплоид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Если обе гаметы несут по диплоидному набору, возникает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тетраплоид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604835\Pictures\1377766651_smeh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00240"/>
            <a:ext cx="3143272" cy="3429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Методы селекционно-генетической работы И. В. Мичурина</a:t>
            </a:r>
            <a:endParaRPr lang="ru-RU" dirty="0"/>
          </a:p>
        </p:txBody>
      </p:sp>
      <p:pic>
        <p:nvPicPr>
          <p:cNvPr id="8194" name="Picture 2" descr="C:\Users\604835\Pictures\2369155d5f957b268d1312dbf862500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514353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Описательный метод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500694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Заключается в сборе фактического материала 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его описании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Этот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метод утвердился в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биологии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в XVIII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веке и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используется в настоящее время в зоологии, ботанике, микологии, экологии, этологии.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142984"/>
            <a:ext cx="3714744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71942"/>
            <a:ext cx="371474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 ментора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в гибридном сеянце желательных качеств (усиление доминирования), для чего сеянец прививается на растение-воспитатель, от которого эти качества хотят получить. Чём ментор старше, мощнее, длительнее действует, тем его влияние сильнее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яблоня Китайка (подвой)X гибрид</a:t>
            </a: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(Китайка Х Кандиль-синап) = </a:t>
            </a: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Кандиль-синап (морозостойкий)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7170" name="Picture 2" descr="C:\Users\604835\Pictures\sinap-orl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00504"/>
            <a:ext cx="2524126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 посредника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отдаленной гибридизации для преодоления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нескрещиваемости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использование дикого вида в качестве посредника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Пример: дикий монгольский миндаль Х дикий персик Давида = миндаль Посредник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Культурный персик X миндаль Посредник = гибридный персик (продвинут на север)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Рассмотрите таблицу «Методы биологических исследований» и заполните пустую ячейку, вписав соответствующий термин.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236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Метод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Применение метода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 числа хромосом в кариотипе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Статистический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признака в популяции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Рассмотрите таблицу «Методы биологических исследований» и заполните пустую ячейку, вписав соответствующий термин.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236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Метод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Применение метода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ЦИТОГЕНЕТИЧЕСКИЙ (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или цитологический)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 числа хромосом в кариотипе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Статистический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признака в популяции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Рассмотрите таблицу «Методы биологических исследований» и заполните пустую ячейку, вписав соответствующий термин.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rgbClr val="000000"/>
                          </a:solidFill>
                          <a:latin typeface="Verdana"/>
                        </a:rPr>
                        <a:t>Метод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rgbClr val="000000"/>
                          </a:solidFill>
                          <a:latin typeface="Verdana"/>
                        </a:rPr>
                        <a:t>Применение метода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90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Сезонные изменения в живой природе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Близнецовый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влияние условий среды на развитие признаков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Рассмотрите таблицу «Методы биологических исследований» и заполните пустую ячейку, вписав соответствующий термин.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Метод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rgbClr val="000000"/>
                          </a:solidFill>
                          <a:latin typeface="Verdana"/>
                        </a:rPr>
                        <a:t>Применение метода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НАБЛЮДЕНИЕ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Сезонные изменения в живой природе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Близнецовый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влияние условий среды на развитие признаков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Рассмотрите таблицу «Методы биологических исследований» и заполните пустую ячейку, вписав соответствующий термин.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Метод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Применение метода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Гибридологический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Закономерности наследования признаков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Избирательное изучение органоиды клетки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Рассмотрите таблицу «Методы биологических исследований» и заполните пустую ячейку, вписав соответствующий термин.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Метод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Применение метода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Гибридологический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Закономерности наследования признаков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ЦЕНТРИФУГИРОВАНИЕ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Избирательное изучение органоиды клетки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Рассмотрите таблицу «Методы биологических исследований» и заполните пустую ячейку, вписав соответствующий термин.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236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Метод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Применение метода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строения клеток кожицы лука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Биохимический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 уровня гемоглобина в крови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Рассмотрите таблицу «Методы биологических исследований» и заполните пустую ячейку, вписав соответствующий термин.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236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Метод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Применение метода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МИКРОСКОПИЯ или ЦИТОЛОГИЧЕСКИЙ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строения клеток кожицы лука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77" marR="7457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Биохимический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 уровня гемоглобина в крови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" y="116632"/>
            <a:ext cx="7467600" cy="3460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49375" y="2126456"/>
            <a:ext cx="56673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2806" y="289669"/>
            <a:ext cx="8205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метод, с помощью которого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исследователь собирает информацию об объекте в естественных или искусственных условиях.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Наблюдение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протекает без вмешательства исследователя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его ход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378325"/>
            <a:ext cx="372427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3550" y="1785926"/>
            <a:ext cx="360045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Рассмотрите таблицу «Методы биологических исследований» и заполните пустую ячейку, вписав соответствующий термин.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Метод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Применение метода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близкородственное скрещивание (инбридинг)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закрепление наследственных свойств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воздействие на семена пшеницы рентгеновскими лучами в условиях эксперимента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Рассмотрите таблицу «Методы биологических исследований» и заполните пустую ячейку, вписав соответствующий термин.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Метод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Verdana"/>
                        </a:rPr>
                        <a:t>Применение метода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близкородственное скрещивание (инбридинг)</a:t>
                      </a: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закрепление наследственных свойств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МУТАГЕНЕЗ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4" marR="31074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воздействие на семена пшеницы рентгеновскими лучами в условиях эксперимента</a:t>
                      </a:r>
                    </a:p>
                  </a:txBody>
                  <a:tcPr marL="31074" marR="31074" marT="38100" marB="381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внимательно рисунок и ответьте на вопросы.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604835\Pictures\get_file (5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67944" y="2348880"/>
            <a:ext cx="4797479" cy="41957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500174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Что изображено на рисунке?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Каким методом получено это изображение?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Какие преимущества и недостатки есть у этого метода по сравнению с альтернативными методами?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Рассмотрите внимательно рисунок и ответьте на вопросы.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604835\Pictures\get_file (5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000240"/>
            <a:ext cx="3000396" cy="33401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643050"/>
            <a:ext cx="68580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Пояснение.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На рисунке изображены клетки.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рисунке изображена микрофотография клеток.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рисунке изображена водоросль.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Изображение получено методом световой микроскопии.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Альтернативный метод – электронная микроскопия. Световая микроскопия позволяет рассматривать живые объекты и позволяет получать цветные изображения, но разрешающая способность у световой микроскопии гораздо меньше, чем у электронной.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внимательно рисунок и ответьте на вопросы.</a:t>
            </a:r>
            <a:endParaRPr lang="ru-RU" sz="2800" dirty="0"/>
          </a:p>
        </p:txBody>
      </p:sp>
      <p:pic>
        <p:nvPicPr>
          <p:cNvPr id="2050" name="Picture 2" descr="C:\Users\604835\Pictures\get_file (6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963438" y="2924944"/>
            <a:ext cx="3914775" cy="33147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Что изображено на рисунке?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Каким методом получено это изображение?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Какие преимущества и недостатки есть у этого метода по сравнению с альтернативными методами?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внимательно рисунок и ответьте на вопросы.</a:t>
            </a:r>
            <a:endParaRPr lang="ru-RU" sz="2800" dirty="0"/>
          </a:p>
        </p:txBody>
      </p:sp>
      <p:pic>
        <p:nvPicPr>
          <p:cNvPr id="2050" name="Picture 2" descr="C:\Users\604835\Pictures\get_file (6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643050"/>
            <a:ext cx="2986081" cy="33147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428736"/>
            <a:ext cx="58579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Пояснение.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На рисунке изображён фрагмент клетки.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рисунке изображена электронная микрофотография фрагмента клетки.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любой иной верный ответ.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Изображение получено методом электронной микроскопии.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Альтернативный метод – световая микроскопия. Электронная микроскопия не позволяет рассматривать живые объекты и требует сложной подготовки препарата, но зато имеет большую разрешающую способность.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Сравнительный метод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заключается 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сравнении изучаемых организмов, их структур и функций между собой с целью выявления сходств 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различий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Сравнение, даёт возможность найти закономерности, общие для разных явлений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23749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7" y="3214686"/>
            <a:ext cx="36433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3" y="4071942"/>
            <a:ext cx="2862251" cy="261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Статистический 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Статистический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(математический) метод применяется для обработки числовых данных, полученных с помощью других методов (эмпирических). Используют также для проверки степени достоверности полученных результатов.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Исторический метод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основе данных о современном органическом мире и его прошлом познаются процессы развития живой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природы.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Устанавливаются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взаимосвязи между фактами, процессами, явлениями, происходившими на протяжении исторически длительного времени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(несколько миллиардов лет</a:t>
            </a:r>
            <a:r>
              <a:rPr lang="ru-RU" sz="32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 (опыт) 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изучение свойств биологических объектов в контролируемых условиях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Эксперимент – это получение новых знаний с помощью поставленного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опыта</a:t>
            </a:r>
            <a:r>
              <a:rPr lang="ru-RU" sz="2400" i="1" dirty="0"/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Примерами экспериментов являются скрещивания животных или растений с целью получения нового сорта или породы, проверка нового лекарства, выявление роли какого-либо органоида клетки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944937"/>
            <a:ext cx="421481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025900"/>
            <a:ext cx="405288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686800" cy="584043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Эксперименты бывают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лабораторные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эксперименты осуществляют в естественных условиях: на экспериментальных участках изучают действие определенных веществ на рост растений, испытывают меры борьбы с вредителями, исследуют влияние хозяйственной деятельности человека на природные экосистемы  </a:t>
            </a:r>
          </a:p>
          <a:p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Лабораторные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эксперименты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проводятся в специально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оборудованных помещениях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(лабораториях)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604835\Pictures\analizy-laborator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071942"/>
            <a:ext cx="3143250" cy="2286016"/>
          </a:xfrm>
          <a:prstGeom prst="rect">
            <a:avLst/>
          </a:prstGeom>
          <a:noFill/>
        </p:spPr>
      </p:pic>
      <p:pic>
        <p:nvPicPr>
          <p:cNvPr id="1027" name="Picture 3" descr="C:\Users\604835\Pictures\Polevyie-issledova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316708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858</TotalTime>
  <Words>1368</Words>
  <Application>Microsoft Office PowerPoint</Application>
  <PresentationFormat>Экран (4:3)</PresentationFormat>
  <Paragraphs>177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Ион</vt:lpstr>
      <vt:lpstr>Методы  научного познания в биологии.</vt:lpstr>
      <vt:lpstr>Презентация PowerPoint</vt:lpstr>
      <vt:lpstr>Описательный метод </vt:lpstr>
      <vt:lpstr>Наблюдение</vt:lpstr>
      <vt:lpstr>Сравнительный метод</vt:lpstr>
      <vt:lpstr>Статистический </vt:lpstr>
      <vt:lpstr>Исторический метод</vt:lpstr>
      <vt:lpstr>Эксперимент (опыт) </vt:lpstr>
      <vt:lpstr>Презентация PowerPoint</vt:lpstr>
      <vt:lpstr>Моделирование</vt:lpstr>
      <vt:lpstr>Моделирование</vt:lpstr>
      <vt:lpstr>Инструментальные (специальные) методы </vt:lpstr>
      <vt:lpstr>Инструментальные методы </vt:lpstr>
      <vt:lpstr>Презентация PowerPoint</vt:lpstr>
      <vt:lpstr>Метод меченых атомов</vt:lpstr>
      <vt:lpstr>Презентация PowerPoint</vt:lpstr>
      <vt:lpstr>Распределение радиоактивного изотопа в тканях организма</vt:lpstr>
      <vt:lpstr>Методы генетики человека.</vt:lpstr>
      <vt:lpstr>Генеалогический метод </vt:lpstr>
      <vt:lpstr>Близнецовый метод</vt:lpstr>
      <vt:lpstr>Цитогенетический (цитологический) метод </vt:lpstr>
      <vt:lpstr>Биохимический метод   </vt:lpstr>
      <vt:lpstr>Презентация PowerPoint</vt:lpstr>
      <vt:lpstr>Гибридизация</vt:lpstr>
      <vt:lpstr>Презентация PowerPoint</vt:lpstr>
      <vt:lpstr>Отбор</vt:lpstr>
      <vt:lpstr>мутагенез</vt:lpstr>
      <vt:lpstr>ПОЛИПЛОИДИЯ</vt:lpstr>
      <vt:lpstr>Методы селекционно-генетической работы И. В. Мичурина</vt:lpstr>
      <vt:lpstr>Метод  ментора  </vt:lpstr>
      <vt:lpstr>Метод  посредника </vt:lpstr>
      <vt:lpstr>Рассмотрите таблицу «Методы биологических исследований» и заполните пустую ячейку, вписав соответствующий термин.</vt:lpstr>
      <vt:lpstr>Рассмотрите таблицу «Методы биологических исследований» и заполните пустую ячейку, вписав соответствующий термин.</vt:lpstr>
      <vt:lpstr>Рассмотрите таблицу «Методы биологических исследований» и заполните пустую ячейку, вписав соответствующий термин.</vt:lpstr>
      <vt:lpstr>Рассмотрите таблицу «Методы биологических исследований» и заполните пустую ячейку, вписав соответствующий термин.</vt:lpstr>
      <vt:lpstr>Рассмотрите таблицу «Методы биологических исследований» и заполните пустую ячейку, вписав соответствующий термин.</vt:lpstr>
      <vt:lpstr>Рассмотрите таблицу «Методы биологических исследований» и заполните пустую ячейку, вписав соответствующий термин.</vt:lpstr>
      <vt:lpstr>Рассмотрите таблицу «Методы биологических исследований» и заполните пустую ячейку, вписав соответствующий термин.</vt:lpstr>
      <vt:lpstr>Рассмотрите таблицу «Методы биологических исследований» и заполните пустую ячейку, вписав соответствующий термин.</vt:lpstr>
      <vt:lpstr>Рассмотрите таблицу «Методы биологических исследований» и заполните пустую ячейку, вписав соответствующий термин.</vt:lpstr>
      <vt:lpstr>Рассмотрите таблицу «Методы биологических исследований» и заполните пустую ячейку, вписав соответствующий термин.</vt:lpstr>
      <vt:lpstr>Рассмотрите внимательно рисунок и ответьте на вопросы.</vt:lpstr>
      <vt:lpstr>Рассмотрите внимательно рисунок и ответьте на вопросы.</vt:lpstr>
      <vt:lpstr>Рассмотрите внимательно рисунок и ответьте на вопросы.</vt:lpstr>
      <vt:lpstr>Рассмотрите внимательно рисунок и ответьте на вопросы.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PC</cp:lastModifiedBy>
  <cp:revision>72</cp:revision>
  <dcterms:created xsi:type="dcterms:W3CDTF">2018-09-03T16:22:40Z</dcterms:created>
  <dcterms:modified xsi:type="dcterms:W3CDTF">2024-09-18T04:21:40Z</dcterms:modified>
</cp:coreProperties>
</file>